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</p:sldMasterIdLst>
  <p:notesMasterIdLst>
    <p:notesMasterId r:id="rId41"/>
  </p:notesMasterIdLst>
  <p:sldIdLst>
    <p:sldId id="256" r:id="rId2"/>
    <p:sldId id="264" r:id="rId3"/>
    <p:sldId id="283" r:id="rId4"/>
    <p:sldId id="306" r:id="rId5"/>
    <p:sldId id="323" r:id="rId6"/>
    <p:sldId id="294" r:id="rId7"/>
    <p:sldId id="285" r:id="rId8"/>
    <p:sldId id="324" r:id="rId9"/>
    <p:sldId id="291" r:id="rId10"/>
    <p:sldId id="292" r:id="rId11"/>
    <p:sldId id="293" r:id="rId12"/>
    <p:sldId id="300" r:id="rId13"/>
    <p:sldId id="295" r:id="rId14"/>
    <p:sldId id="296" r:id="rId15"/>
    <p:sldId id="297" r:id="rId16"/>
    <p:sldId id="298" r:id="rId17"/>
    <p:sldId id="299" r:id="rId18"/>
    <p:sldId id="301" r:id="rId19"/>
    <p:sldId id="305" r:id="rId20"/>
    <p:sldId id="302" r:id="rId21"/>
    <p:sldId id="303" r:id="rId22"/>
    <p:sldId id="304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20" r:id="rId34"/>
    <p:sldId id="321" r:id="rId35"/>
    <p:sldId id="322" r:id="rId36"/>
    <p:sldId id="289" r:id="rId37"/>
    <p:sldId id="278" r:id="rId38"/>
    <p:sldId id="286" r:id="rId39"/>
    <p:sldId id="28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chalaiah Gajana" initials="PG" lastIdx="1" clrIdx="0">
    <p:extLst>
      <p:ext uri="{19B8F6BF-5375-455C-9EA6-DF929625EA0E}">
        <p15:presenceInfo xmlns:p15="http://schemas.microsoft.com/office/powerpoint/2012/main" userId="S-1-5-21-266749940-1637964444-929701000-3483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0A145-637E-4092-87F2-C0C49B0AD603}" v="2025" dt="2019-07-04T06:11:32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5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A0C04-2110-4E18-88D3-93862588E995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3AF4-4F45-45B4-98BF-A3E958151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83AF4-4F45-45B4-98BF-A3E958151B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83AF4-4F45-45B4-98BF-A3E958151B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7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8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EDA9-7063-4FB0-9A46-D86EE30E4FA0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rgbClr val="FF8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950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2705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860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25469"/>
            <a:ext cx="8121600" cy="3041651"/>
          </a:xfrm>
        </p:spPr>
        <p:txBody>
          <a:bodyPr anchor="t"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756131"/>
            <a:ext cx="8121600" cy="1120794"/>
          </a:xfr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0840FB-1957-4F2D-AD7B-5077F95FEEF4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BD774-2DBD-4AB4-B22D-3257C9B89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1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460198"/>
            <a:ext cx="3943350" cy="5021439"/>
          </a:xfrm>
          <a:solidFill>
            <a:schemeClr val="tx2"/>
          </a:solidFill>
        </p:spPr>
        <p:txBody>
          <a:bodyPr lIns="432000" tIns="28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4289" y="1825623"/>
            <a:ext cx="3228453" cy="34113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229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1049338" y="1738313"/>
            <a:ext cx="7010400" cy="3613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90359851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Me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0" y="4906"/>
            <a:ext cx="9144000" cy="68530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10447854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7F5-D0E2-4D0F-8059-CCBF5C6C20A7}" type="datetime1">
              <a:rPr lang="fi-FI" smtClean="0"/>
              <a:t>16.7.2019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060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68800"/>
            <a:ext cx="3868340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48365"/>
            <a:ext cx="386834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68800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47A4-4EAD-4DB1-A200-351DE628DDAE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6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461" y="1468177"/>
            <a:ext cx="3924000" cy="4032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0889" y="1534761"/>
            <a:ext cx="3924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0" y="5146029"/>
            <a:ext cx="7772400" cy="360000"/>
          </a:xfrm>
        </p:spPr>
        <p:txBody>
          <a:bodyPr anchor="t" anchorCtr="0"/>
          <a:lstStyle>
            <a:lvl1pPr algn="l">
              <a:lnSpc>
                <a:spcPts val="1400"/>
              </a:lnSpc>
              <a:defRPr sz="1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652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30000" y="1524000"/>
            <a:ext cx="3951287" cy="2144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0000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703867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27236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567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8650" y="1529488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798397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6697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2300" y="1529488"/>
            <a:ext cx="3942000" cy="14784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2299" y="3266916"/>
            <a:ext cx="3942000" cy="2224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04498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71268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5897" y="1488960"/>
            <a:ext cx="3198281" cy="1184712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99" y="2844539"/>
            <a:ext cx="4585467" cy="2637099"/>
          </a:xfrm>
        </p:spPr>
        <p:txBody>
          <a:bodyPr/>
          <a:lstStyle>
            <a:lvl1pPr marL="0" indent="0">
              <a:buNone/>
              <a:defRPr sz="1600"/>
            </a:lvl1pPr>
            <a:lvl2pPr marL="223200" indent="0">
              <a:buNone/>
              <a:defRPr sz="1600"/>
            </a:lvl2pPr>
            <a:lvl3pPr marL="439200" indent="0">
              <a:buNone/>
              <a:defRPr sz="1600"/>
            </a:lvl3pPr>
            <a:lvl4pPr marL="658800" indent="0">
              <a:buNone/>
              <a:defRPr sz="1600"/>
            </a:lvl4pPr>
            <a:lvl5pPr marL="86400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" y="1578788"/>
            <a:ext cx="1085400" cy="9720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97513" y="1520825"/>
            <a:ext cx="32512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271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30000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2230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2012889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16478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395778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410656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4801245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804834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6195423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6199012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589601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759319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47400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6749" y="347486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421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750-F639-460A-A6FB-D4303D0F180E}" type="datetime1">
              <a:rPr lang="fi-FI" smtClean="0"/>
              <a:t>16.7.2019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9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921C9-4A0B-435C-A12E-0FB38B46E50F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1A3B-F727-4DBC-A5E1-2C50E2263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1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Oran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86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87947921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Light Wood">
    <p:bg>
      <p:bgPr>
        <a:solidFill>
          <a:srgbClr val="DA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39524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etwork Grey">
    <p:bg>
      <p:bgPr>
        <a:solidFill>
          <a:srgbClr val="394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1549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juvampi ark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204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1" y="1752501"/>
            <a:ext cx="5188461" cy="244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81847491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173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3578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4777378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1" y="4247807"/>
            <a:ext cx="4799956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497513" y="1185863"/>
            <a:ext cx="3240087" cy="430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514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895287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98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92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3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4469"/>
            <a:ext cx="9144000" cy="8100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10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480472"/>
            <a:ext cx="8120063" cy="4001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2040" y="6454073"/>
            <a:ext cx="1368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999" y="6283542"/>
            <a:ext cx="3510001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00" y="6243591"/>
            <a:ext cx="3755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1464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7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55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9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51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94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392">
          <p15:clr>
            <a:srgbClr val="F26B43"/>
          </p15:clr>
        </p15:guide>
        <p15:guide id="4" orient="horz" pos="2260">
          <p15:clr>
            <a:srgbClr val="F26B43"/>
          </p15:clr>
        </p15:guide>
        <p15:guide id="5" orient="horz" pos="278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958">
          <p15:clr>
            <a:srgbClr val="F26B43"/>
          </p15:clr>
        </p15:guide>
        <p15:guide id="8" pos="4127">
          <p15:clr>
            <a:srgbClr val="F26B43"/>
          </p15:clr>
        </p15:guide>
        <p15:guide id="9" orient="horz" pos="3453">
          <p15:clr>
            <a:srgbClr val="F26B43"/>
          </p15:clr>
        </p15:guide>
        <p15:guide id="10" orient="horz" pos="3702">
          <p15:clr>
            <a:srgbClr val="F26B43"/>
          </p15:clr>
        </p15:guide>
        <p15:guide id="11" orient="horz" pos="4052">
          <p15:clr>
            <a:srgbClr val="F26B43"/>
          </p15:clr>
        </p15:guide>
        <p15:guide id="12" pos="5511">
          <p15:clr>
            <a:srgbClr val="F26B43"/>
          </p15:clr>
        </p15:guide>
        <p15:guide id="13" orient="horz" pos="38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posti-testtoolsupport.fi@sogeti.com" TargetMode="External"/><Relationship Id="rId2" Type="http://schemas.openxmlformats.org/officeDocument/2006/relationships/hyperlink" Target="mailto:ictservicedesk@posti.com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c.posti.com/qcbin/start_a.js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qc.posti.com/qcbin/start_a.j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Quality Center 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Reverse KT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Infosys 2019     </a:t>
            </a:r>
          </a:p>
          <a:p>
            <a:endParaRPr lang="en-US" dirty="0"/>
          </a:p>
          <a:p>
            <a:r>
              <a:rPr lang="en-US" dirty="0"/>
              <a:t>                                               </a:t>
            </a:r>
            <a:r>
              <a:rPr lang="en-US" dirty="0">
                <a:latin typeface="Gill Sans MT" panose="020B0502020104020203" pitchFamily="34" charset="0"/>
              </a:rPr>
              <a:t>17</a:t>
            </a:r>
            <a:r>
              <a:rPr lang="en-US" baseline="30000" dirty="0">
                <a:latin typeface="Gill Sans MT" panose="020B0502020104020203" pitchFamily="34" charset="0"/>
              </a:rPr>
              <a:t>th July, 2019 Wednesday</a:t>
            </a:r>
            <a:r>
              <a:rPr lang="en-US" dirty="0"/>
              <a:t>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0C09-95E2-4E07-BBBA-3BD5FDAB7EA8}" type="datetime1">
              <a:rPr lang="fi-FI" smtClean="0"/>
              <a:t>16.7.2019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3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 View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16917B-D5EA-40CA-8F2C-4B1D792F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/>
          <a:stretch/>
        </p:blipFill>
        <p:spPr>
          <a:xfrm>
            <a:off x="0" y="1072054"/>
            <a:ext cx="9144000" cy="38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B367988-C3F8-47EC-AEA9-4E22C4AA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8"/>
          <a:stretch/>
        </p:blipFill>
        <p:spPr>
          <a:xfrm>
            <a:off x="0" y="1260948"/>
            <a:ext cx="8819535" cy="3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D58E4D-D51C-43CA-A5BB-F2D6AD6D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4"/>
          <a:stretch/>
        </p:blipFill>
        <p:spPr>
          <a:xfrm>
            <a:off x="15766" y="784940"/>
            <a:ext cx="8521700" cy="3152641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D3C85B8-1B90-4048-9F90-4F50EC6C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2"/>
          <a:stretch/>
        </p:blipFill>
        <p:spPr>
          <a:xfrm>
            <a:off x="1450429" y="3199985"/>
            <a:ext cx="7693571" cy="29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0501DEE-777C-4AFD-B356-ACD93F53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940487"/>
            <a:ext cx="6866320" cy="376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C54D11-0B94-4E96-A346-ECEF2151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00" y="2822993"/>
            <a:ext cx="3054439" cy="3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US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338933E-920C-4801-AE97-7E5F6E088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0" t="16782" r="8713" b="39852"/>
          <a:stretch/>
        </p:blipFill>
        <p:spPr>
          <a:xfrm>
            <a:off x="7908515" y="2364828"/>
            <a:ext cx="1235486" cy="14335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6CD14CB-CADF-4C35-B42C-D303F9E05164}"/>
              </a:ext>
            </a:extLst>
          </p:cNvPr>
          <p:cNvSpPr/>
          <p:nvPr/>
        </p:nvSpPr>
        <p:spPr>
          <a:xfrm>
            <a:off x="8257704" y="1763939"/>
            <a:ext cx="724063" cy="6957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ECA22-83D7-434B-9F3C-D574AD6CB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71" y="1941095"/>
            <a:ext cx="4791744" cy="34593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32AFD97-7B25-4BD6-BDFD-B9D8A7A714D6}"/>
              </a:ext>
            </a:extLst>
          </p:cNvPr>
          <p:cNvSpPr/>
          <p:nvPr/>
        </p:nvSpPr>
        <p:spPr>
          <a:xfrm>
            <a:off x="4957010" y="4539916"/>
            <a:ext cx="866273" cy="68981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2080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Created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40918EFD-2E5D-422F-9429-822E0EA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" y="1461012"/>
            <a:ext cx="9144000" cy="39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6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b="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Requirement  View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40" y="915521"/>
            <a:ext cx="8550696" cy="51974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Gill Sans MT" panose="020B0502020104020203" pitchFamily="34" charset="0"/>
              </a:rPr>
              <a:t> One Requirement Created but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Direct Cover status</a:t>
            </a:r>
            <a:r>
              <a:rPr lang="en-US" sz="2000" dirty="0">
                <a:latin typeface="Gill Sans MT" panose="020B0502020104020203" pitchFamily="34" charset="0"/>
              </a:rPr>
              <a:t> is “</a:t>
            </a:r>
            <a:r>
              <a:rPr lang="en-US" sz="2000" b="1" dirty="0">
                <a:latin typeface="Gill Sans MT" panose="020B0502020104020203" pitchFamily="34" charset="0"/>
              </a:rPr>
              <a:t> Not Covered</a:t>
            </a:r>
            <a:r>
              <a:rPr lang="en-US" sz="2000" dirty="0">
                <a:latin typeface="Gill Sans MT" panose="020B0502020104020203" pitchFamily="34" charset="0"/>
              </a:rPr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9882946-A657-4760-89F0-FE6581D7A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4" t="526" r="8463" b="-526"/>
          <a:stretch/>
        </p:blipFill>
        <p:spPr>
          <a:xfrm>
            <a:off x="464945" y="1496230"/>
            <a:ext cx="8370356" cy="44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3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Details 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18</a:t>
            </a:fld>
            <a:endParaRPr lang="en-US"/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04D7B39-BA92-49D2-A75E-EBB37BE9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716"/>
            <a:ext cx="9118134" cy="3104210"/>
          </a:xfrm>
        </p:spPr>
      </p:pic>
    </p:spTree>
    <p:extLst>
      <p:ext uri="{BB962C8B-B14F-4D97-AF65-F5344CB8AC3E}">
        <p14:creationId xmlns:p14="http://schemas.microsoft.com/office/powerpoint/2010/main" val="2004070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Design Steps 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9" name="Content Placeholder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CEB1238A-8213-42B0-A043-67BDC25C8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8"/>
          <a:stretch/>
        </p:blipFill>
        <p:spPr>
          <a:xfrm>
            <a:off x="0" y="1475872"/>
            <a:ext cx="8983579" cy="27111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4319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8673"/>
            <a:ext cx="8120063" cy="43229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Architecture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Workflow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Overview   </a:t>
            </a:r>
          </a:p>
          <a:p>
            <a:pPr marL="574675" indent="58738">
              <a:buFont typeface="Wingdings" panose="05000000000000000000" pitchFamily="2" charset="2"/>
              <a:buChar char="Ø"/>
            </a:pPr>
            <a:r>
              <a:rPr lang="fi-FI" b="1" dirty="0">
                <a:latin typeface="Gill Sans MT" panose="020B0502020104020203" pitchFamily="34" charset="0"/>
              </a:rPr>
              <a:t>  Quality Center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 Application URL/  Login View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Quality </a:t>
            </a:r>
            <a:r>
              <a:rPr lang="en-GB" dirty="0" err="1">
                <a:latin typeface="Gill Sans MT" panose="020B0502020104020203" pitchFamily="34" charset="0"/>
                <a:sym typeface="Wingdings" panose="05000000000000000000" pitchFamily="2" charset="2"/>
              </a:rPr>
              <a:t>Center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Home Page</a:t>
            </a:r>
          </a:p>
          <a:p>
            <a:pPr marL="1150938" indent="-60325">
              <a:buNone/>
            </a:pP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 Application Functionality</a:t>
            </a:r>
            <a:endParaRPr lang="fi-FI" b="1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Stakeholders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Most Common Issues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Support Contacts</a:t>
            </a:r>
          </a:p>
          <a:p>
            <a:pPr>
              <a:buFont typeface="Wingdings" panose="05000000000000000000" pitchFamily="2" charset="2"/>
              <a:buChar char="v"/>
            </a:pPr>
            <a:endParaRPr lang="fi-FI" b="1" dirty="0"/>
          </a:p>
          <a:p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Linking Test cases to requirements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3C94486-7782-4066-99E4-9EE25931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328"/>
            <a:ext cx="8748713" cy="225497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5D6AE0-CD49-414F-B44B-EDFB187D83BF}"/>
              </a:ext>
            </a:extLst>
          </p:cNvPr>
          <p:cNvCxnSpPr>
            <a:cxnSpLocks/>
          </p:cNvCxnSpPr>
          <p:nvPr/>
        </p:nvCxnSpPr>
        <p:spPr>
          <a:xfrm flipV="1">
            <a:off x="3736429" y="2814145"/>
            <a:ext cx="0" cy="43355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81DC8D-F1CA-4885-95F7-CF21E4FC56A7}"/>
              </a:ext>
            </a:extLst>
          </p:cNvPr>
          <p:cNvSpPr txBox="1"/>
          <p:nvPr/>
        </p:nvSpPr>
        <p:spPr>
          <a:xfrm>
            <a:off x="3531256" y="3429000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Click</a:t>
            </a:r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”Select Req”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5976B1D-5E2C-43FC-AE64-6E1AF14204D1}"/>
              </a:ext>
            </a:extLst>
          </p:cNvPr>
          <p:cNvSpPr/>
          <p:nvPr/>
        </p:nvSpPr>
        <p:spPr>
          <a:xfrm>
            <a:off x="5710058" y="2380593"/>
            <a:ext cx="154714" cy="15765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4CBF1C-92FA-45CD-9D9B-853EBBE39B24}"/>
              </a:ext>
            </a:extLst>
          </p:cNvPr>
          <p:cNvSpPr/>
          <p:nvPr/>
        </p:nvSpPr>
        <p:spPr>
          <a:xfrm>
            <a:off x="7520152" y="3429000"/>
            <a:ext cx="126124" cy="45719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E6B5BA-AF2B-48D7-BAEB-56310F65D78B}"/>
              </a:ext>
            </a:extLst>
          </p:cNvPr>
          <p:cNvSpPr/>
          <p:nvPr/>
        </p:nvSpPr>
        <p:spPr>
          <a:xfrm flipV="1">
            <a:off x="7517828" y="3350567"/>
            <a:ext cx="154704" cy="15686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4087DA-B97C-4AFD-85E7-382AE18C1140}"/>
              </a:ext>
            </a:extLst>
          </p:cNvPr>
          <p:cNvSpPr/>
          <p:nvPr/>
        </p:nvSpPr>
        <p:spPr>
          <a:xfrm flipV="1">
            <a:off x="6582407" y="3041948"/>
            <a:ext cx="154704" cy="156865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456116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Linking Test cases to requirements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C2821FB-6270-4F97-AB16-467BA38F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845"/>
            <a:ext cx="9144000" cy="2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8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4903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Linking Test cases to requirements  Status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9901760-51E0-4C78-96DC-B5F9F10F6F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287" y="1892967"/>
            <a:ext cx="4119563" cy="2624243"/>
          </a:xfrm>
        </p:spPr>
      </p:pic>
      <p:pic>
        <p:nvPicPr>
          <p:cNvPr id="15" name="Content Placeholder 1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BAD127-85B8-46E7-A10A-1A65DFCD3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92" y="1892967"/>
            <a:ext cx="3886200" cy="26242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5425EF-9AFD-4649-AAFE-E6C6CF41247B}"/>
              </a:ext>
            </a:extLst>
          </p:cNvPr>
          <p:cNvSpPr/>
          <p:nvPr/>
        </p:nvSpPr>
        <p:spPr>
          <a:xfrm>
            <a:off x="622300" y="1283368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 Req Coverage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C9A69-82B0-43D6-945D-8AE18A8D73AA}"/>
              </a:ext>
            </a:extLst>
          </p:cNvPr>
          <p:cNvSpPr/>
          <p:nvPr/>
        </p:nvSpPr>
        <p:spPr>
          <a:xfrm>
            <a:off x="5314615" y="1275346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 </a:t>
            </a:r>
            <a:r>
              <a:rPr lang="en-US" sz="1400" dirty="0" err="1"/>
              <a:t>Req</a:t>
            </a:r>
            <a:r>
              <a:rPr lang="en-US" sz="1400" dirty="0"/>
              <a:t> Coverage</a:t>
            </a:r>
          </a:p>
        </p:txBody>
      </p:sp>
    </p:spTree>
    <p:extLst>
      <p:ext uri="{BB962C8B-B14F-4D97-AF65-F5344CB8AC3E}">
        <p14:creationId xmlns:p14="http://schemas.microsoft.com/office/powerpoint/2010/main" val="232438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View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penchal\Desktop\QC\Quality Center ScreenShots\9TestLab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" y="977462"/>
            <a:ext cx="9100350" cy="50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71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Create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Suites 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:\Users\penchal\Desktop\QC\Quality Center ScreenShots\9.1PulltheAllTestCas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71" y="976314"/>
            <a:ext cx="9185130" cy="46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378817" y="1648496"/>
            <a:ext cx="450760" cy="77273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681DC8D-F1CA-4885-95F7-CF21E4FC56A7}"/>
              </a:ext>
            </a:extLst>
          </p:cNvPr>
          <p:cNvSpPr txBox="1"/>
          <p:nvPr/>
        </p:nvSpPr>
        <p:spPr>
          <a:xfrm>
            <a:off x="3514796" y="2421228"/>
            <a:ext cx="22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Click</a:t>
            </a:r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”Select Tests”</a:t>
            </a:r>
          </a:p>
        </p:txBody>
      </p:sp>
    </p:spTree>
    <p:extLst>
      <p:ext uri="{BB962C8B-B14F-4D97-AF65-F5344CB8AC3E}">
        <p14:creationId xmlns:p14="http://schemas.microsoft.com/office/powerpoint/2010/main" val="4217829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set(Existing)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penchal\Desktop\QC\Quality Center ScreenShots\9.1.1TestCaseAlreadyCre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5478"/>
            <a:ext cx="9143999" cy="45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55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:\Users\penchal\Desktop\QC\Quality Center ScreenShots\9.1.1.1SelectAndNoRunStatus_Stat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3462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9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 Set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C:\Users\penchal\Desktop\QC\Quality Center ScreenShots\9.1.1.1SelectAndNoRunStatus_Status - IfUwantRunOrExec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463"/>
            <a:ext cx="9144001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8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Test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C:\Users\penchal\Desktop\QC\Quality Center ScreenShots\9.2TestPlanRunnerDeta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2109"/>
            <a:ext cx="9144000" cy="49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81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Test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C:\Users\penchal\Desktop\QC\Quality Center ScreenShots\9.3RunDeati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1" b="41762"/>
          <a:stretch/>
        </p:blipFill>
        <p:spPr bwMode="auto">
          <a:xfrm>
            <a:off x="0" y="959427"/>
            <a:ext cx="9144000" cy="50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penchal\Desktop\QC\Quality Center ScreenShots\9.3.4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452563"/>
            <a:ext cx="33432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penchal\Desktop\QC\Quality Center ScreenShots\9.3.1Pass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799" y="4824846"/>
            <a:ext cx="35147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penchal\Desktop\QC\Quality Center ScreenShots\9.3.2Fai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720426"/>
            <a:ext cx="31146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penchal\Desktop\QC\Quality Center ScreenShots\9.3.3Def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447060"/>
            <a:ext cx="3486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077200" y="1593273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8103177" y="26089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8103177" y="3804421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8115299" y="48910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494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9406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 </a:t>
            </a:r>
            <a:r>
              <a:rPr lang="fi-FI" sz="2800" dirty="0">
                <a:latin typeface="Gill Sans MT" panose="020B0502020104020203" pitchFamily="34" charset="0"/>
              </a:rPr>
              <a:t>Introduction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63760"/>
            <a:ext cx="8197235" cy="4949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i-FI" b="1" dirty="0"/>
              <a:t> </a:t>
            </a:r>
            <a:r>
              <a:rPr lang="fi-FI" sz="2000" dirty="0">
                <a:latin typeface="Gill Sans MT" panose="020B0502020104020203" pitchFamily="34" charset="0"/>
              </a:rPr>
              <a:t>Quality Center Or </a:t>
            </a:r>
            <a:r>
              <a:rPr lang="en-US" sz="2000" dirty="0">
                <a:latin typeface="Gill Sans MT" panose="020B0502020104020203" pitchFamily="34" charset="0"/>
              </a:rPr>
              <a:t>HP ALM (Application Life Cycle Management)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It is a test management tool offered by Micro Focus</a:t>
            </a:r>
          </a:p>
          <a:p>
            <a:pPr marL="280988" indent="-280988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that supports various phases of the software development life   cycle</a:t>
            </a:r>
          </a:p>
          <a:p>
            <a:pPr marL="280988" indent="-280988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It is a web based tool that helps organizations to manage the application  lifecycle </a:t>
            </a:r>
          </a:p>
          <a:p>
            <a:pPr marL="0" indent="0" algn="just">
              <a:buNone/>
            </a:pPr>
            <a:r>
              <a:rPr lang="en-GB" dirty="0">
                <a:sym typeface="Wingdings" panose="05000000000000000000" pitchFamily="2" charset="2"/>
              </a:rPr>
              <a:t>                   </a:t>
            </a:r>
            <a:r>
              <a:rPr lang="en-US" sz="2000" dirty="0">
                <a:latin typeface="Gill Sans MT" panose="020B0502020104020203" pitchFamily="34" charset="0"/>
              </a:rPr>
              <a:t> Project Planning     </a:t>
            </a:r>
          </a:p>
          <a:p>
            <a:pPr marL="0" indent="0" algn="just">
              <a:buNone/>
            </a:pPr>
            <a:r>
              <a:rPr lang="en-US" sz="2000" dirty="0">
                <a:latin typeface="Gill Sans MT" panose="020B0502020104020203" pitchFamily="34" charset="0"/>
              </a:rPr>
              <a:t>	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Project tracking 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 Test Resources, Test Plan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Test Lab, Test Runs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Defects management and Dashboard view</a:t>
            </a:r>
          </a:p>
          <a:p>
            <a:pPr marL="0" indent="0" algn="just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2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Lab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Test Run After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C:\Users\penchal\Desktop\QC\Quality Center ScreenShots\9.4AfterTestRun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300"/>
            <a:ext cx="9144000" cy="46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9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Runs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C:\Users\penchal\Desktop\QC\Quality Center ScreenShots\10TestRuns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"/>
          <a:stretch/>
        </p:blipFill>
        <p:spPr bwMode="auto">
          <a:xfrm>
            <a:off x="1" y="1302328"/>
            <a:ext cx="9144000" cy="4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24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Runs View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Add new section column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C:\Users\penchal\Desktop\QC\Quality Center ScreenShots\10.1SelectFewMoreColumnsintheDashBoa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0" y="1064202"/>
            <a:ext cx="9131582" cy="43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4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C:\Users\penchal\Desktop\QC\Quality Center ScreenShots\11Defects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9144000" cy="43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62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 New  Defect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C:\Users\penchal\Desktop\QC\Quality Center ScreenShots\11.1NewDefectCre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1491"/>
            <a:ext cx="9143999" cy="42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5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 Email Functionality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C:\Users\penchal\Desktop\QC\Quality Center ScreenShots\11.1DefectSendaMAILTOdEVELOPEROrAny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3" y="1219201"/>
            <a:ext cx="9144001" cy="4376738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5363" name="Picture 3" descr="C:\Users\penchal\Desktop\QC\Quality Center ScreenShots\11DefectSend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68" y="910504"/>
            <a:ext cx="2720686" cy="86677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65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Stakeholders Information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The various stakeholders involved in a typical project are –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Tester</a:t>
            </a:r>
          </a:p>
          <a:p>
            <a:pPr marL="1198563" indent="-342900">
              <a:buFont typeface="Wingdings" panose="05000000000000000000" pitchFamily="2" charset="2"/>
              <a:buChar char="à"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Developer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Project Manager</a:t>
            </a:r>
          </a:p>
          <a:p>
            <a:pPr marL="1150938" indent="-295275"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Most Common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Request for access the Quality Center Application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Create a new Quality Center account request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Unable to access the view tabs in Quality Center(HP ALM)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	e.g.  Dashboard view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Requirements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Test plan and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Customisation Requests in Quality Center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Access and Errors in Quality Center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05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Support Contacts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ICT Service Desk from </a:t>
            </a:r>
            <a:r>
              <a:rPr lang="en-GB" sz="2000" dirty="0" err="1">
                <a:latin typeface="Gill Sans MT" panose="020B0502020104020203" pitchFamily="34" charset="0"/>
                <a:sym typeface="Wingdings" panose="05000000000000000000" pitchFamily="2" charset="2"/>
              </a:rPr>
              <a:t>Posti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2"/>
              </a:rPr>
              <a:t>ictservicedesk@posti.com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Sogeti FI from Sogeti Oy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3"/>
              </a:rPr>
              <a:t>posti-testtoolsupport.fi@sogeti.com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C8486-8C40-45FC-BF0F-0DAA420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F46F3-2D8C-47CB-9D7D-55E0740F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45570-411A-4E54-9615-5DD2E2E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39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3449DE-ECC9-444C-AB32-2701539BF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187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pic>
        <p:nvPicPr>
          <p:cNvPr id="70" name="Content Placeholder 69" descr="A picture containing LEGO, toy, cake, indoor&#10;&#10;Description generated with very high confidence">
            <a:extLst>
              <a:ext uri="{FF2B5EF4-FFF2-40B4-BE49-F238E27FC236}">
                <a16:creationId xmlns:a16="http://schemas.microsoft.com/office/drawing/2014/main" id="{29A0E71D-49E6-41A6-A82B-2AE8502A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2027056"/>
            <a:ext cx="2750389" cy="2062792"/>
          </a:xfrm>
        </p:spPr>
      </p:pic>
      <p:pic>
        <p:nvPicPr>
          <p:cNvPr id="67" name="Content Placeholder 83">
            <a:extLst>
              <a:ext uri="{FF2B5EF4-FFF2-40B4-BE49-F238E27FC236}">
                <a16:creationId xmlns:a16="http://schemas.microsoft.com/office/drawing/2014/main" id="{9BD7DB5D-4477-49BE-964A-C2C8521AC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7" y="2379669"/>
            <a:ext cx="1191953" cy="11919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472745" y="176400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9E1F1A-7B73-4AE6-8C11-FD7DA4755BFD}"/>
              </a:ext>
            </a:extLst>
          </p:cNvPr>
          <p:cNvSpPr txBox="1"/>
          <p:nvPr/>
        </p:nvSpPr>
        <p:spPr>
          <a:xfrm>
            <a:off x="3312214" y="1734200"/>
            <a:ext cx="206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</a:t>
            </a:r>
          </a:p>
        </p:txBody>
      </p:sp>
      <p:pic>
        <p:nvPicPr>
          <p:cNvPr id="73" name="Picture 72" descr="A close up of a logo&#10;&#10;Description generated with high confidence">
            <a:extLst>
              <a:ext uri="{FF2B5EF4-FFF2-40B4-BE49-F238E27FC236}">
                <a16:creationId xmlns:a16="http://schemas.microsoft.com/office/drawing/2014/main" id="{4C73DA49-AA5F-41A6-B06E-AA1F230807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2" t="9657" r="25000" b="8722"/>
          <a:stretch/>
        </p:blipFill>
        <p:spPr>
          <a:xfrm>
            <a:off x="6571089" y="2260124"/>
            <a:ext cx="1721573" cy="1586662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59C9F75-8537-4772-80BA-B2BE44C8BC51}"/>
              </a:ext>
            </a:extLst>
          </p:cNvPr>
          <p:cNvSpPr txBox="1"/>
          <p:nvPr/>
        </p:nvSpPr>
        <p:spPr>
          <a:xfrm>
            <a:off x="6567281" y="1810676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Support Team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23ACF6F-8D29-46CA-9529-E2D1C0E4BEF7}"/>
              </a:ext>
            </a:extLst>
          </p:cNvPr>
          <p:cNvCxnSpPr>
            <a:cxnSpLocks/>
          </p:cNvCxnSpPr>
          <p:nvPr/>
        </p:nvCxnSpPr>
        <p:spPr>
          <a:xfrm>
            <a:off x="1876097" y="2749296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9CBC5D-C8CB-40A7-98B2-85F470DEE27A}"/>
              </a:ext>
            </a:extLst>
          </p:cNvPr>
          <p:cNvCxnSpPr>
            <a:cxnSpLocks/>
          </p:cNvCxnSpPr>
          <p:nvPr/>
        </p:nvCxnSpPr>
        <p:spPr>
          <a:xfrm flipH="1">
            <a:off x="1876097" y="3136801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BA1E413-0114-486E-99BF-8E9B264D257B}"/>
              </a:ext>
            </a:extLst>
          </p:cNvPr>
          <p:cNvCxnSpPr>
            <a:cxnSpLocks/>
          </p:cNvCxnSpPr>
          <p:nvPr/>
        </p:nvCxnSpPr>
        <p:spPr>
          <a:xfrm>
            <a:off x="5380857" y="2853863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47D078-9836-4BE8-A4B6-4910C9765528}"/>
              </a:ext>
            </a:extLst>
          </p:cNvPr>
          <p:cNvCxnSpPr>
            <a:cxnSpLocks/>
          </p:cNvCxnSpPr>
          <p:nvPr/>
        </p:nvCxnSpPr>
        <p:spPr>
          <a:xfrm flipH="1">
            <a:off x="5380857" y="3241368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472745" y="4265199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  Posti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2929768" y="4316485"/>
            <a:ext cx="28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 (Posti)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6903447" y="4265199"/>
            <a:ext cx="143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Sogeti FI</a:t>
            </a:r>
          </a:p>
        </p:txBody>
      </p:sp>
    </p:spTree>
    <p:extLst>
      <p:ext uri="{BB962C8B-B14F-4D97-AF65-F5344CB8AC3E}">
        <p14:creationId xmlns:p14="http://schemas.microsoft.com/office/powerpoint/2010/main" val="185594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:\Users\penchal\Desktop\QC\Quality Center ScreenShots\3NewRequ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36" y="1000992"/>
            <a:ext cx="3270896" cy="37719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7" name="Picture 3" descr="C:\Users\penchal\Desktop\QC\Quality Center ScreenShots\1RequestFromServiceDe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6" y="1047752"/>
            <a:ext cx="5581650" cy="37528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8" name="Picture 4" descr="C:\Users\penchal\Desktop\QC\Quality Center ScreenShots\2FromServiceDes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312214" y="4324571"/>
            <a:ext cx="2190750" cy="1547812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5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Architeture Overview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83">
            <a:extLst>
              <a:ext uri="{FF2B5EF4-FFF2-40B4-BE49-F238E27FC236}">
                <a16:creationId xmlns:a16="http://schemas.microsoft.com/office/drawing/2014/main" id="{8C9875CE-17E4-43CE-904E-D0861453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66" y="1358593"/>
            <a:ext cx="838917" cy="838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D9FB67-3011-48F6-A1C2-1BCF29214754}"/>
              </a:ext>
            </a:extLst>
          </p:cNvPr>
          <p:cNvSpPr txBox="1"/>
          <p:nvPr/>
        </p:nvSpPr>
        <p:spPr>
          <a:xfrm>
            <a:off x="1236167" y="10232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B5092-8410-46FE-B18C-9B33EFE10CA3}"/>
              </a:ext>
            </a:extLst>
          </p:cNvPr>
          <p:cNvSpPr/>
          <p:nvPr/>
        </p:nvSpPr>
        <p:spPr>
          <a:xfrm>
            <a:off x="3751136" y="1424445"/>
            <a:ext cx="4604588" cy="55581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>
                <a:solidFill>
                  <a:schemeClr val="bg1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https://qc.posti.com/qcbin/start_a.jsp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5BE7C-4664-4EEB-BD35-17B10A2EFBAE}"/>
              </a:ext>
            </a:extLst>
          </p:cNvPr>
          <p:cNvSpPr txBox="1"/>
          <p:nvPr/>
        </p:nvSpPr>
        <p:spPr>
          <a:xfrm>
            <a:off x="3751136" y="1013675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Quality Center (HP ALM)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D366C3-9A7F-4D14-AEC6-30BB7AA07429}"/>
              </a:ext>
            </a:extLst>
          </p:cNvPr>
          <p:cNvCxnSpPr>
            <a:cxnSpLocks/>
          </p:cNvCxnSpPr>
          <p:nvPr/>
        </p:nvCxnSpPr>
        <p:spPr>
          <a:xfrm>
            <a:off x="2687927" y="1598414"/>
            <a:ext cx="827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288B0-239F-4562-8D47-ADBFC35481EB}"/>
              </a:ext>
            </a:extLst>
          </p:cNvPr>
          <p:cNvCxnSpPr>
            <a:cxnSpLocks/>
          </p:cNvCxnSpPr>
          <p:nvPr/>
        </p:nvCxnSpPr>
        <p:spPr>
          <a:xfrm flipH="1">
            <a:off x="2687928" y="1875560"/>
            <a:ext cx="827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5CA5B1A-9030-48DA-BBBE-23D586A8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27" y="2464793"/>
            <a:ext cx="1148970" cy="9985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87BE68B-423B-40FD-8353-EB8A2FEEC4F0}"/>
              </a:ext>
            </a:extLst>
          </p:cNvPr>
          <p:cNvSpPr txBox="1"/>
          <p:nvPr/>
        </p:nvSpPr>
        <p:spPr>
          <a:xfrm>
            <a:off x="5500066" y="4504428"/>
            <a:ext cx="279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One share Azure Cloud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FAF85D-D88E-43ED-A6C6-2526FB8B0B52}"/>
              </a:ext>
            </a:extLst>
          </p:cNvPr>
          <p:cNvCxnSpPr>
            <a:cxnSpLocks/>
          </p:cNvCxnSpPr>
          <p:nvPr/>
        </p:nvCxnSpPr>
        <p:spPr>
          <a:xfrm>
            <a:off x="4384727" y="1997169"/>
            <a:ext cx="0" cy="35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930CA03-32B7-4C8B-83D2-0C6CFC52C67F}"/>
              </a:ext>
            </a:extLst>
          </p:cNvPr>
          <p:cNvCxnSpPr>
            <a:cxnSpLocks/>
          </p:cNvCxnSpPr>
          <p:nvPr/>
        </p:nvCxnSpPr>
        <p:spPr>
          <a:xfrm flipV="1">
            <a:off x="4701105" y="2014078"/>
            <a:ext cx="0" cy="33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934F8A3-5511-4D49-AF92-EE096DFF14B4}"/>
              </a:ext>
            </a:extLst>
          </p:cNvPr>
          <p:cNvCxnSpPr>
            <a:cxnSpLocks/>
          </p:cNvCxnSpPr>
          <p:nvPr/>
        </p:nvCxnSpPr>
        <p:spPr>
          <a:xfrm>
            <a:off x="4384727" y="3355631"/>
            <a:ext cx="0" cy="71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F81981-B0FC-4124-AE04-332392CDA46B}"/>
              </a:ext>
            </a:extLst>
          </p:cNvPr>
          <p:cNvCxnSpPr>
            <a:cxnSpLocks/>
          </p:cNvCxnSpPr>
          <p:nvPr/>
        </p:nvCxnSpPr>
        <p:spPr>
          <a:xfrm flipV="1">
            <a:off x="4701105" y="3372540"/>
            <a:ext cx="0" cy="69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D3FFD41-C433-48D0-85D5-32F63568AE5C}"/>
              </a:ext>
            </a:extLst>
          </p:cNvPr>
          <p:cNvSpPr txBox="1"/>
          <p:nvPr/>
        </p:nvSpPr>
        <p:spPr>
          <a:xfrm>
            <a:off x="2552638" y="1176743"/>
            <a:ext cx="1210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rgbClr val="0070C0"/>
                </a:solidFill>
                <a:latin typeface="Gill Sans MT" panose="020B0502020104020203" pitchFamily="34" charset="0"/>
              </a:rPr>
              <a:t>https protocal</a:t>
            </a: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C4E8C629-840C-4D46-913E-895E93CFB4ED}"/>
              </a:ext>
            </a:extLst>
          </p:cNvPr>
          <p:cNvSpPr/>
          <p:nvPr/>
        </p:nvSpPr>
        <p:spPr>
          <a:xfrm>
            <a:off x="3091728" y="4067874"/>
            <a:ext cx="2820568" cy="1688765"/>
          </a:xfrm>
          <a:prstGeom prst="cloud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60" name="Picture 2" descr="C:\Documents and Settings\Administrator\Local Settings\Temporary Internet Files\Content.IE5\7TXA0GK6\MCj04348450000[1].png">
            <a:extLst>
              <a:ext uri="{FF2B5EF4-FFF2-40B4-BE49-F238E27FC236}">
                <a16:creationId xmlns:a16="http://schemas.microsoft.com/office/drawing/2014/main" id="{0D249854-1BF2-49E6-93F0-97A305E6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2511" y="4734873"/>
            <a:ext cx="829261" cy="838464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BEAC16-8BC2-48F1-A4DF-D118612C8157}"/>
              </a:ext>
            </a:extLst>
          </p:cNvPr>
          <p:cNvSpPr txBox="1"/>
          <p:nvPr/>
        </p:nvSpPr>
        <p:spPr>
          <a:xfrm>
            <a:off x="3751136" y="4304761"/>
            <a:ext cx="202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latin typeface="Gill Sans MT" panose="020B0502020104020203" pitchFamily="34" charset="0"/>
              </a:rPr>
              <a:t>QC server (Posti</a:t>
            </a:r>
            <a:r>
              <a:rPr lang="fi-FI" sz="1200" b="1" dirty="0">
                <a:latin typeface="Gill Sans MT" panose="020B0502020104020203" pitchFamily="34" charset="0"/>
              </a:rPr>
              <a:t>)</a:t>
            </a:r>
            <a:endParaRPr lang="fi-FI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A9A76B-F10B-4EBD-928D-F568C32A9A03}"/>
              </a:ext>
            </a:extLst>
          </p:cNvPr>
          <p:cNvSpPr txBox="1"/>
          <p:nvPr/>
        </p:nvSpPr>
        <p:spPr>
          <a:xfrm>
            <a:off x="5005905" y="2991802"/>
            <a:ext cx="292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Site to Site VPN Connectivity</a:t>
            </a:r>
          </a:p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   (To Posti Env.)</a:t>
            </a:r>
          </a:p>
        </p:txBody>
      </p:sp>
    </p:spTree>
    <p:extLst>
      <p:ext uri="{BB962C8B-B14F-4D97-AF65-F5344CB8AC3E}">
        <p14:creationId xmlns:p14="http://schemas.microsoft.com/office/powerpoint/2010/main" val="382227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Overview: </a:t>
            </a:r>
            <a:r>
              <a:rPr lang="fi-FI" sz="2800" b="0" dirty="0">
                <a:latin typeface="Gill Sans MT" panose="020B0502020104020203" pitchFamily="34" charset="0"/>
              </a:rPr>
              <a:t>Quality Center</a:t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Application URL: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fi-FI" sz="2000" dirty="0">
                <a:solidFill>
                  <a:srgbClr val="0070C0"/>
                </a:solidFill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https://qc.posti.com/qcbin/start_a.jsp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Login View: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F4117C-7416-42D7-878F-59F374B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07" y="2067802"/>
            <a:ext cx="5915158" cy="37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5A66E84-B707-4C76-B652-252AD2A85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48" y="400863"/>
            <a:ext cx="8891752" cy="5382638"/>
          </a:xfrm>
          <a:prstGeom prst="rect">
            <a:avLst/>
          </a:prstGeom>
        </p:spPr>
      </p:pic>
      <p:pic>
        <p:nvPicPr>
          <p:cNvPr id="12" name="Picture 11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50F28A57-BB6D-4C3D-8F68-66B095BD1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t="44319" r="47142" b="28901"/>
          <a:stretch/>
        </p:blipFill>
        <p:spPr>
          <a:xfrm>
            <a:off x="6472180" y="3753748"/>
            <a:ext cx="2671820" cy="1362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72EE2-461E-4830-B62C-C16824F81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15" y="2147493"/>
            <a:ext cx="2190750" cy="13620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5FCAE6-4B7D-480E-AB11-DCBAB8CA652D}"/>
              </a:ext>
            </a:extLst>
          </p:cNvPr>
          <p:cNvCxnSpPr>
            <a:cxnSpLocks/>
          </p:cNvCxnSpPr>
          <p:nvPr/>
        </p:nvCxnSpPr>
        <p:spPr>
          <a:xfrm flipV="1">
            <a:off x="5856889" y="2333297"/>
            <a:ext cx="1726325" cy="13519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0095EF-1F0A-478D-BF8B-499524CBDBE6}"/>
              </a:ext>
            </a:extLst>
          </p:cNvPr>
          <p:cNvCxnSpPr>
            <a:cxnSpLocks/>
          </p:cNvCxnSpPr>
          <p:nvPr/>
        </p:nvCxnSpPr>
        <p:spPr>
          <a:xfrm>
            <a:off x="6045752" y="4028381"/>
            <a:ext cx="1269448" cy="19199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2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 Home Page</a:t>
            </a:r>
            <a:r>
              <a:rPr lang="en-US" sz="2000" b="0" dirty="0">
                <a:latin typeface="Gill Sans MT" panose="020B0502020104020203" pitchFamily="34" charset="0"/>
              </a:rPr>
              <a:t>:  Landing Page</a:t>
            </a:r>
            <a:br>
              <a:rPr lang="en-US" dirty="0">
                <a:latin typeface="Gill Sans MT" panose="020B0502020104020203" pitchFamily="34" charset="0"/>
              </a:rPr>
            </a:b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16.7.2019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E9F3168-6495-451D-BF4E-D4C6520A7C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0"/>
          <a:stretch/>
        </p:blipFill>
        <p:spPr>
          <a:xfrm>
            <a:off x="0" y="1138701"/>
            <a:ext cx="9144000" cy="45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3229"/>
      </p:ext>
    </p:extLst>
  </p:cSld>
  <p:clrMapOvr>
    <a:masterClrMapping/>
  </p:clrMapOvr>
</p:sld>
</file>

<file path=ppt/theme/theme1.xml><?xml version="1.0" encoding="utf-8"?>
<a:theme xmlns:a="http://schemas.openxmlformats.org/drawingml/2006/main" name="Posti vaaka">
  <a:themeElements>
    <a:clrScheme name="Posti">
      <a:dk1>
        <a:srgbClr val="000000"/>
      </a:dk1>
      <a:lt1>
        <a:srgbClr val="FFFFFF"/>
      </a:lt1>
      <a:dk2>
        <a:srgbClr val="FF8000"/>
      </a:dk2>
      <a:lt2>
        <a:srgbClr val="D7DBDD"/>
      </a:lt2>
      <a:accent1>
        <a:srgbClr val="FF8000"/>
      </a:accent1>
      <a:accent2>
        <a:srgbClr val="394A58"/>
      </a:accent2>
      <a:accent3>
        <a:srgbClr val="0073CF"/>
      </a:accent3>
      <a:accent4>
        <a:srgbClr val="34B233"/>
      </a:accent4>
      <a:accent5>
        <a:srgbClr val="CB0044"/>
      </a:accent5>
      <a:accent6>
        <a:srgbClr val="DAD7CB"/>
      </a:accent6>
      <a:hlink>
        <a:srgbClr val="7DA0FF"/>
      </a:hlink>
      <a:folHlink>
        <a:srgbClr val="DAD7CB"/>
      </a:folHlink>
    </a:clrScheme>
    <a:fontScheme name="Posti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25400">
          <a:solidFill>
            <a:schemeClr val="bg1"/>
          </a:solidFill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sti vaaka.potx" id="{ED0C4966-A4F3-4487-B2E2-274DFDE7700D}" vid="{E799F3E2-DF82-4666-BCFA-3F3EE5C96A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Posti vaaka</Template>
  <TotalTime>7701</TotalTime>
  <Words>652</Words>
  <Application>Microsoft Office PowerPoint</Application>
  <PresentationFormat>On-screen Show (4:3)</PresentationFormat>
  <Paragraphs>251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Gill Sans MT</vt:lpstr>
      <vt:lpstr>Wingdings</vt:lpstr>
      <vt:lpstr>Posti vaaka</vt:lpstr>
      <vt:lpstr>Quality Center  Reverse KT</vt:lpstr>
      <vt:lpstr>Agenda</vt:lpstr>
      <vt:lpstr> Introduction </vt:lpstr>
      <vt:lpstr>Application Workflow </vt:lpstr>
      <vt:lpstr>Application Workflow </vt:lpstr>
      <vt:lpstr>Architeture Overview </vt:lpstr>
      <vt:lpstr>Application Overview: Quality Center </vt:lpstr>
      <vt:lpstr> </vt:lpstr>
      <vt:lpstr>HP ALM  Home Page:  Landing Page  </vt:lpstr>
      <vt:lpstr>HP ALM  Testing  View  </vt:lpstr>
      <vt:lpstr>HP ALM  Testing  Test Plan View  </vt:lpstr>
      <vt:lpstr>HP ALM  Testing  Test Plan View  </vt:lpstr>
      <vt:lpstr>HP ALM  Requirements Dashboard  </vt:lpstr>
      <vt:lpstr>HP ALM  Requirements Dashboard  New Requirement  </vt:lpstr>
      <vt:lpstr>HP ALM  Requirements Dashboard  New Requirements    </vt:lpstr>
      <vt:lpstr>HP ALM  Requirements Dashboard  New Requirements  Created  </vt:lpstr>
      <vt:lpstr>HP ALM  Requirements Dashboard  New Requirements  Requirement  View </vt:lpstr>
      <vt:lpstr>HP ALM  Test Plan  Details  </vt:lpstr>
      <vt:lpstr>HP ALM  Test Plan  Design Steps  </vt:lpstr>
      <vt:lpstr>HP ALM  Test Plan  Linking Test cases to requirements </vt:lpstr>
      <vt:lpstr>HP ALM  Test Plan  Linking Test cases to requirements</vt:lpstr>
      <vt:lpstr>HP ALM  Test Plan  Linking Test cases to requirements  Status </vt:lpstr>
      <vt:lpstr>HP ALM  Test Lab View</vt:lpstr>
      <vt:lpstr>HP ALM  Test Lab  CreateTest Suites </vt:lpstr>
      <vt:lpstr>HP ALM  Test Lab  Test set(Existing)</vt:lpstr>
      <vt:lpstr>HP ALM  Test Lab </vt:lpstr>
      <vt:lpstr>HP ALM  Test Lab  Test  Set  Run</vt:lpstr>
      <vt:lpstr>HP ALM  Test Lab  Test Plan  Test Run Details</vt:lpstr>
      <vt:lpstr>HP ALM  Test Lab  Test Plan  Test Run Details</vt:lpstr>
      <vt:lpstr>HP ALM  Test Lab  Test Plan  Test Run After View</vt:lpstr>
      <vt:lpstr>HP ALM  Test Runs View</vt:lpstr>
      <vt:lpstr>HP ALM  Test Runs View  Add new section column</vt:lpstr>
      <vt:lpstr>HP ALM  Defects View </vt:lpstr>
      <vt:lpstr>HP ALM  Defects View  New  Defect</vt:lpstr>
      <vt:lpstr>HP ALM  Defects View  Email Functionality</vt:lpstr>
      <vt:lpstr>Stakeholders Information </vt:lpstr>
      <vt:lpstr>Most Common Issues</vt:lpstr>
      <vt:lpstr>Support Contacts</vt:lpstr>
      <vt:lpstr>PowerPoint Presentation</vt:lpstr>
    </vt:vector>
  </TitlesOfParts>
  <Company>Posti Group Oyj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Fenix Knowledge transfer</dc:title>
  <dc:creator>penchalaiah.gajana@infosys.com</dc:creator>
  <cp:lastModifiedBy>Penchalaiah Gajana</cp:lastModifiedBy>
  <cp:revision>423</cp:revision>
  <dcterms:created xsi:type="dcterms:W3CDTF">2019-06-28T05:23:17Z</dcterms:created>
  <dcterms:modified xsi:type="dcterms:W3CDTF">2019-07-16T15:15:31Z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penchalaiah.gajana@ad.infosys.com</vt:lpwstr>
  </property>
  <property fmtid="{D5CDD505-2E9C-101B-9397-08002B2CF9AE}" pid="5" name="MSIP_Label_be4b3411-284d-4d31-bd4f-bc13ef7f1fd6_SetDate">
    <vt:lpwstr>2019-07-04T14:28:14.7615475Z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Extended_MSFT_Method">
    <vt:lpwstr>Automatic</vt:lpwstr>
  </property>
  <property fmtid="{D5CDD505-2E9C-101B-9397-08002B2CF9AE}" pid="9" name="MSIP_Label_a0819fa7-4367-4500-ba88-dd630d977609_Enabled">
    <vt:lpwstr>True</vt:lpwstr>
  </property>
  <property fmtid="{D5CDD505-2E9C-101B-9397-08002B2CF9AE}" pid="10" name="MSIP_Label_a0819fa7-4367-4500-ba88-dd630d977609_SiteId">
    <vt:lpwstr>63ce7d59-2f3e-42cd-a8cc-be764cff5eb6</vt:lpwstr>
  </property>
  <property fmtid="{D5CDD505-2E9C-101B-9397-08002B2CF9AE}" pid="11" name="MSIP_Label_a0819fa7-4367-4500-ba88-dd630d977609_Owner">
    <vt:lpwstr>penchalaiah.gajana@ad.infosys.com</vt:lpwstr>
  </property>
  <property fmtid="{D5CDD505-2E9C-101B-9397-08002B2CF9AE}" pid="12" name="MSIP_Label_a0819fa7-4367-4500-ba88-dd630d977609_SetDate">
    <vt:lpwstr>2019-07-04T14:28:14.7615475Z</vt:lpwstr>
  </property>
  <property fmtid="{D5CDD505-2E9C-101B-9397-08002B2CF9AE}" pid="13" name="MSIP_Label_a0819fa7-4367-4500-ba88-dd630d977609_Name">
    <vt:lpwstr>Companywide usage</vt:lpwstr>
  </property>
  <property fmtid="{D5CDD505-2E9C-101B-9397-08002B2CF9AE}" pid="14" name="MSIP_Label_a0819fa7-4367-4500-ba88-dd630d977609_Application">
    <vt:lpwstr>Microsoft Azure Information Protection</vt:lpwstr>
  </property>
  <property fmtid="{D5CDD505-2E9C-101B-9397-08002B2CF9AE}" pid="15" name="MSIP_Label_a0819fa7-4367-4500-ba88-dd630d977609_Parent">
    <vt:lpwstr>be4b3411-284d-4d31-bd4f-bc13ef7f1fd6</vt:lpwstr>
  </property>
  <property fmtid="{D5CDD505-2E9C-101B-9397-08002B2CF9AE}" pid="16" name="MSIP_Label_a0819fa7-4367-4500-ba88-dd630d977609_Extended_MSFT_Method">
    <vt:lpwstr>Automatic</vt:lpwstr>
  </property>
  <property fmtid="{D5CDD505-2E9C-101B-9397-08002B2CF9AE}" pid="17" name="Sensitivity">
    <vt:lpwstr>Internal Companywide usage</vt:lpwstr>
  </property>
</Properties>
</file>